
<file path=[Content_Types].xml><?xml version="1.0" encoding="utf-8"?>
<Types xmlns="http://schemas.openxmlformats.org/package/2006/content-types"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23" r:id="rId2"/>
    <p:sldId id="422" r:id="rId3"/>
    <p:sldId id="425" r:id="rId4"/>
    <p:sldId id="304" r:id="rId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431800" y="1600200"/>
            <a:ext cx="11328400" cy="2087562"/>
          </a:xfrm>
        </p:spPr>
        <p:txBody>
          <a:bodyPr anchor="b"/>
          <a:lstStyle>
            <a:lvl1pPr algn="ctr">
              <a:defRPr sz="4050" i="0"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31800" y="3687765"/>
            <a:ext cx="11328400" cy="93662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387501830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osoitt.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20102729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8928102" y="1219203"/>
            <a:ext cx="2832100" cy="4319587"/>
          </a:xfrm>
        </p:spPr>
        <p:txBody>
          <a:bodyPr vert="eaVert"/>
          <a:lstStyle/>
          <a:p>
            <a:r>
              <a:rPr lang="fi-FI"/>
              <a:t>Muokkaa perustyylejä osoitt.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31802" y="1219203"/>
            <a:ext cx="8293100" cy="4319587"/>
          </a:xfrm>
        </p:spPr>
        <p:txBody>
          <a:bodyPr vert="eaVert"/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38224970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/>
          </p:nvPr>
        </p:nvSpPr>
        <p:spPr>
          <a:xfrm>
            <a:off x="431800" y="1989141"/>
            <a:ext cx="11328400" cy="431958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31802" y="6453188"/>
            <a:ext cx="2112433" cy="215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DBD448-A83C-4EB1-8082-99E8B7151EC4}" type="datetime1">
              <a:rPr lang="fi-FI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13.9.2019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44235" y="6453188"/>
            <a:ext cx="7103533" cy="215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>
                <a:solidFill>
                  <a:srgbClr val="000000"/>
                </a:solidFill>
              </a:rPr>
              <a:t>Esityksen nimi / Tekijä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647769" y="6453188"/>
            <a:ext cx="2112433" cy="215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DCD588-E78E-4530-9CA6-F922F8ABE1E7}" type="slidenum">
              <a:rPr lang="fi-FI" altLang="fi-FI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059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41701853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63084" y="3819528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63084" y="2319341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fi-FI" dirty="0"/>
              <a:t>Muokkaa tekstin perustyylejä osoittamalla</a:t>
            </a:r>
          </a:p>
        </p:txBody>
      </p:sp>
    </p:spTree>
    <p:extLst>
      <p:ext uri="{BB962C8B-B14F-4D97-AF65-F5344CB8AC3E}">
        <p14:creationId xmlns:p14="http://schemas.microsoft.com/office/powerpoint/2010/main" val="312525607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31800" y="2057403"/>
            <a:ext cx="5562600" cy="324008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2057403"/>
            <a:ext cx="5562600" cy="324008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18777191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828800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dirty="0"/>
              <a:t>Muokkaa tekstin perustyylejä osoittamalla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2590800"/>
            <a:ext cx="5386917" cy="29606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69" y="1839912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osoittamalla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69" y="2590800"/>
            <a:ext cx="5389033" cy="29606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13397770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osoitt.</a:t>
            </a:r>
          </a:p>
        </p:txBody>
      </p:sp>
    </p:spTree>
    <p:extLst>
      <p:ext uri="{BB962C8B-B14F-4D97-AF65-F5344CB8AC3E}">
        <p14:creationId xmlns:p14="http://schemas.microsoft.com/office/powerpoint/2010/main" val="381509712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582571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2" y="76200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66733" y="762003"/>
            <a:ext cx="6815667" cy="48625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09602" y="1905003"/>
            <a:ext cx="4011084" cy="37004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i-FI" dirty="0"/>
              <a:t>Muokkaa tekstin perustyylejä osoittamalla</a:t>
            </a:r>
          </a:p>
        </p:txBody>
      </p:sp>
    </p:spTree>
    <p:extLst>
      <p:ext uri="{BB962C8B-B14F-4D97-AF65-F5344CB8AC3E}">
        <p14:creationId xmlns:p14="http://schemas.microsoft.com/office/powerpoint/2010/main" val="5432789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9717" y="4957108"/>
            <a:ext cx="7315200" cy="30069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389717" y="1066800"/>
            <a:ext cx="7315200" cy="3733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fi-FI" noProof="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389717" y="5287966"/>
            <a:ext cx="7315200" cy="42703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i-FI" dirty="0"/>
              <a:t>Muokkaa tekstin perustyylejä osoittamalla</a:t>
            </a:r>
          </a:p>
        </p:txBody>
      </p:sp>
    </p:spTree>
    <p:extLst>
      <p:ext uri="{BB962C8B-B14F-4D97-AF65-F5344CB8AC3E}">
        <p14:creationId xmlns:p14="http://schemas.microsoft.com/office/powerpoint/2010/main" val="26424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d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685800"/>
            <a:ext cx="113284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Rectangle 3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765303"/>
            <a:ext cx="1132840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0" y="5436003"/>
            <a:ext cx="12192000" cy="142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193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fade/>
  </p:transition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200025" indent="-200025" algn="l" rtl="0" eaLnBrk="0" fontAlgn="base" hangingPunct="0">
        <a:spcBef>
          <a:spcPct val="0"/>
        </a:spcBef>
        <a:spcAft>
          <a:spcPct val="20000"/>
        </a:spcAft>
        <a:buClr>
          <a:schemeClr val="accent1"/>
        </a:buClr>
        <a:buChar char="•"/>
        <a:defRPr sz="1650">
          <a:solidFill>
            <a:schemeClr val="tx1"/>
          </a:solidFill>
          <a:latin typeface="+mn-lt"/>
          <a:ea typeface="+mn-ea"/>
          <a:cs typeface="+mn-cs"/>
        </a:defRPr>
      </a:lvl1pPr>
      <a:lvl2pPr marL="404813" indent="-203597" algn="l" rtl="0" eaLnBrk="0" fontAlgn="base" hangingPunct="0">
        <a:spcBef>
          <a:spcPct val="0"/>
        </a:spcBef>
        <a:spcAft>
          <a:spcPct val="20000"/>
        </a:spcAft>
        <a:buClr>
          <a:schemeClr val="bg2"/>
        </a:buClr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2pPr>
      <a:lvl3pPr marL="603647" indent="-197644" algn="l" rtl="0" eaLnBrk="0" fontAlgn="base" hangingPunct="0">
        <a:spcBef>
          <a:spcPct val="0"/>
        </a:spcBef>
        <a:spcAft>
          <a:spcPct val="20000"/>
        </a:spcAft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806054" indent="-201216" algn="l" rtl="0" eaLnBrk="0" fontAlgn="base" hangingPunct="0">
        <a:spcBef>
          <a:spcPct val="0"/>
        </a:spcBef>
        <a:spcAft>
          <a:spcPct val="2000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007269" indent="-200025" algn="l" rtl="0" eaLnBrk="0" fontAlgn="base" hangingPunct="0">
        <a:spcBef>
          <a:spcPct val="0"/>
        </a:spcBef>
        <a:spcAft>
          <a:spcPct val="2000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1350169" indent="-200025" algn="l" rtl="0" fontAlgn="base">
        <a:spcBef>
          <a:spcPct val="0"/>
        </a:spcBef>
        <a:spcAft>
          <a:spcPct val="2000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1693069" indent="-200025" algn="l" rtl="0" fontAlgn="base">
        <a:spcBef>
          <a:spcPct val="0"/>
        </a:spcBef>
        <a:spcAft>
          <a:spcPct val="2000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2035969" indent="-200025" algn="l" rtl="0" fontAlgn="base">
        <a:spcBef>
          <a:spcPct val="0"/>
        </a:spcBef>
        <a:spcAft>
          <a:spcPct val="2000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2378869" indent="-200025" algn="l" rtl="0" fontAlgn="base">
        <a:spcBef>
          <a:spcPct val="0"/>
        </a:spcBef>
        <a:spcAft>
          <a:spcPct val="2000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241B3AD-B063-42C8-8021-2EB0857DE1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0798" y="2128707"/>
            <a:ext cx="11328400" cy="870284"/>
          </a:xfrm>
        </p:spPr>
        <p:txBody>
          <a:bodyPr/>
          <a:lstStyle/>
          <a:p>
            <a:r>
              <a:rPr lang="fi-FI" dirty="0"/>
              <a:t>Kuntaliiton ajankohtaispäivä Etelä-Savo</a:t>
            </a:r>
            <a:br>
              <a:rPr lang="fi-FI" dirty="0"/>
            </a:br>
            <a:r>
              <a:rPr lang="fi-FI" dirty="0"/>
              <a:t>17.9.2019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59CF8E2-C605-4BA0-A4BC-B93BDB47D8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1800" y="3920376"/>
            <a:ext cx="11328400" cy="936625"/>
          </a:xfrm>
        </p:spPr>
        <p:txBody>
          <a:bodyPr/>
          <a:lstStyle/>
          <a:p>
            <a:r>
              <a:rPr lang="fi-FI" dirty="0"/>
              <a:t>Aluesuunnittelujohtaja Jarmo Vauhkonen</a:t>
            </a:r>
          </a:p>
          <a:p>
            <a:r>
              <a:rPr lang="fi-FI" dirty="0"/>
              <a:t>Etelä-Savon maakuntaliitto</a:t>
            </a:r>
          </a:p>
        </p:txBody>
      </p:sp>
    </p:spTree>
    <p:extLst>
      <p:ext uri="{BB962C8B-B14F-4D97-AF65-F5344CB8AC3E}">
        <p14:creationId xmlns:p14="http://schemas.microsoft.com/office/powerpoint/2010/main" val="99304110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CDF78084-49A8-4BD8-ACF0-5A2B05123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18" y="122199"/>
            <a:ext cx="8198797" cy="60006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2" descr="Aiheeseen liittyvÃ¤ kuva">
            <a:extLst>
              <a:ext uri="{FF2B5EF4-FFF2-40B4-BE49-F238E27FC236}">
                <a16:creationId xmlns:a16="http://schemas.microsoft.com/office/drawing/2014/main" id="{49FC0ACD-D49F-4CE5-A0D6-B761E9CC9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849" y="328306"/>
            <a:ext cx="3420930" cy="227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AE9165AE-D8AE-4679-B794-23A7F7FE08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9849" y="3532201"/>
            <a:ext cx="3420933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2137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299ABE-FA8B-4440-A9E6-851A1CFFE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69" y="217180"/>
            <a:ext cx="11947843" cy="669757"/>
          </a:xfrm>
        </p:spPr>
        <p:txBody>
          <a:bodyPr/>
          <a:lstStyle/>
          <a:p>
            <a:r>
              <a:rPr lang="fi-FI" dirty="0"/>
              <a:t>Henkilökuljetusten uudistaminen sekä henkilö- ja joukkoliikennepalveluiden turvaaminen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56AF4B4C-20B1-43F3-BC82-76B832BEF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7514" y="886682"/>
            <a:ext cx="8555078" cy="42583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7B17B734-09A7-4363-BD98-43275F9784EA}"/>
              </a:ext>
            </a:extLst>
          </p:cNvPr>
          <p:cNvSpPr txBox="1"/>
          <p:nvPr/>
        </p:nvSpPr>
        <p:spPr>
          <a:xfrm>
            <a:off x="92277" y="2302512"/>
            <a:ext cx="315426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i-FI" sz="1600" dirty="0"/>
              <a:t>Ohuet ”virrat” yhdistettävä.</a:t>
            </a:r>
          </a:p>
          <a:p>
            <a:pPr marL="285750" indent="-285750">
              <a:buFontTx/>
              <a:buChar char="-"/>
            </a:pPr>
            <a:r>
              <a:rPr lang="fi-FI" sz="1600" dirty="0"/>
              <a:t>Nykyiset julkisesti rahoitetut kuljetukset luovat pohjan palvelutasolle?</a:t>
            </a:r>
          </a:p>
          <a:p>
            <a:pPr marL="285750" indent="-285750">
              <a:buFontTx/>
              <a:buChar char="-"/>
            </a:pPr>
            <a:r>
              <a:rPr lang="fi-FI" sz="1600" dirty="0"/>
              <a:t>Kutsuohjattava joukkoliikenne/henkilöliikenne palvelut?</a:t>
            </a:r>
          </a:p>
          <a:p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4170AAE0-6277-40B1-824E-B07789E4722A}"/>
              </a:ext>
            </a:extLst>
          </p:cNvPr>
          <p:cNvSpPr txBox="1"/>
          <p:nvPr/>
        </p:nvSpPr>
        <p:spPr>
          <a:xfrm>
            <a:off x="3367514" y="5152779"/>
            <a:ext cx="8555078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sz="2000" dirty="0"/>
              <a:t>Yksityiset ja julkiset liikkumispalvelut samalle alustalle</a:t>
            </a:r>
          </a:p>
          <a:p>
            <a:r>
              <a:rPr lang="fi-FI" sz="1600" dirty="0"/>
              <a:t>Etelä-Savo, </a:t>
            </a:r>
            <a:r>
              <a:rPr lang="fi-FI" sz="1600" dirty="0" err="1"/>
              <a:t>Essote</a:t>
            </a:r>
            <a:r>
              <a:rPr lang="fi-FI" sz="1600" dirty="0"/>
              <a:t>, Mikkeli mukana kokeilussa: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/>
              <a:t>Kutsuohjattava palveluliikenne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/>
              <a:t>SOTE-kuljetusten välittäminen päiväautoille (3 autoa) ja Sote-taksille (1 auto)</a:t>
            </a:r>
          </a:p>
          <a:p>
            <a:pPr lvl="1"/>
            <a:r>
              <a:rPr lang="fi-FI" sz="1600" dirty="0"/>
              <a:t>&gt; </a:t>
            </a:r>
            <a:r>
              <a:rPr lang="fi-FI" sz="1600" dirty="0" err="1"/>
              <a:t>Essoten</a:t>
            </a:r>
            <a:r>
              <a:rPr lang="fi-FI" sz="1600" dirty="0"/>
              <a:t> kyytien tilaus ja välitys siirtyy </a:t>
            </a:r>
            <a:r>
              <a:rPr lang="fi-FI" sz="1600" dirty="0" err="1"/>
              <a:t>Sansia</a:t>
            </a:r>
            <a:r>
              <a:rPr lang="fi-FI" sz="1600" dirty="0"/>
              <a:t> Oy:lle (ent. Itä-Suomen hankinta Oy) </a:t>
            </a:r>
          </a:p>
        </p:txBody>
      </p:sp>
    </p:spTree>
    <p:extLst>
      <p:ext uri="{BB962C8B-B14F-4D97-AF65-F5344CB8AC3E}">
        <p14:creationId xmlns:p14="http://schemas.microsoft.com/office/powerpoint/2010/main" val="207921244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E3CF8C9C-035E-48A9-8EE1-C6B1EA1B65D6}"/>
              </a:ext>
            </a:extLst>
          </p:cNvPr>
          <p:cNvSpPr txBox="1"/>
          <p:nvPr/>
        </p:nvSpPr>
        <p:spPr>
          <a:xfrm>
            <a:off x="595619" y="3405563"/>
            <a:ext cx="110902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Etelä-Savon digitaalisuuden edistämiseksi sekä käyttäjien, palvelujen ja tietoliikenneinfran tarpeiden kokonaisvaltaisen yhteistyön ja koordinaation parantamiseksi on hahmoteltu 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Digitaalinen Etelä-Savo toimintamallia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, jossa maakunnan digitaalisuutta kehitetään ja edistetään em. kolmen osatekijän puitteissa yhdessä eri toimijoiden kanssa.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Toimintamallissa keskiössä julkinen, yksityisen ja kolmannen sektorin uudet yhteismallit. Tämä yhteistyö on johtanut mm. kahden yhteistyöhankkeen valmisteluun: 1) Etelä-Savon tavoitteellinen tietoliikenneverkko ja 2) Digitukihanke.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F14F753A-BC65-4342-9D58-12EBCC096B16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18"/>
          <a:stretch/>
        </p:blipFill>
        <p:spPr bwMode="auto">
          <a:xfrm>
            <a:off x="2592198" y="209725"/>
            <a:ext cx="5813572" cy="29546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6951712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2_ES_maakuntaliitto">
  <a:themeElements>
    <a:clrScheme name="ES Maakuntaliitto">
      <a:dk1>
        <a:srgbClr val="000000"/>
      </a:dk1>
      <a:lt1>
        <a:srgbClr val="FFFFFF"/>
      </a:lt1>
      <a:dk2>
        <a:srgbClr val="787E84"/>
      </a:dk2>
      <a:lt2>
        <a:srgbClr val="CCD6DF"/>
      </a:lt2>
      <a:accent1>
        <a:srgbClr val="D2D249"/>
      </a:accent1>
      <a:accent2>
        <a:srgbClr val="DA2969"/>
      </a:accent2>
      <a:accent3>
        <a:srgbClr val="FFFFFF"/>
      </a:accent3>
      <a:accent4>
        <a:srgbClr val="000000"/>
      </a:accent4>
      <a:accent5>
        <a:srgbClr val="E7EDB2"/>
      </a:accent5>
      <a:accent6>
        <a:srgbClr val="8564A0"/>
      </a:accent6>
      <a:hlink>
        <a:srgbClr val="DA2969"/>
      </a:hlink>
      <a:folHlink>
        <a:srgbClr val="F89D57"/>
      </a:folHlink>
    </a:clrScheme>
    <a:fontScheme name="ES_maakuntaliitto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S_maakuntaliitto 1">
        <a:dk1>
          <a:srgbClr val="000000"/>
        </a:dk1>
        <a:lt1>
          <a:srgbClr val="FFFFFF"/>
        </a:lt1>
        <a:dk2>
          <a:srgbClr val="787E84"/>
        </a:dk2>
        <a:lt2>
          <a:srgbClr val="CCD6DF"/>
        </a:lt2>
        <a:accent1>
          <a:srgbClr val="D5E04D"/>
        </a:accent1>
        <a:accent2>
          <a:srgbClr val="936FB1"/>
        </a:accent2>
        <a:accent3>
          <a:srgbClr val="FFFFFF"/>
        </a:accent3>
        <a:accent4>
          <a:srgbClr val="000000"/>
        </a:accent4>
        <a:accent5>
          <a:srgbClr val="E7EDB2"/>
        </a:accent5>
        <a:accent6>
          <a:srgbClr val="8564A0"/>
        </a:accent6>
        <a:hlink>
          <a:srgbClr val="EE2C74"/>
        </a:hlink>
        <a:folHlink>
          <a:srgbClr val="F89D5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1593</TotalTime>
  <Words>150</Words>
  <Application>Microsoft Office PowerPoint</Application>
  <PresentationFormat>Laajakuva</PresentationFormat>
  <Paragraphs>15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1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6" baseType="lpstr">
      <vt:lpstr>Arial</vt:lpstr>
      <vt:lpstr>2_ES_maakuntaliitto</vt:lpstr>
      <vt:lpstr>Kuntaliiton ajankohtaispäivä Etelä-Savo 17.9.2019</vt:lpstr>
      <vt:lpstr>PowerPoint-esitys</vt:lpstr>
      <vt:lpstr>Henkilökuljetusten uudistaminen sekä henkilö- ja joukkoliikennepalveluiden turvaaminen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Jarmo Vauhkonen</dc:creator>
  <cp:lastModifiedBy>Jarmo Vauhkonen</cp:lastModifiedBy>
  <cp:revision>38</cp:revision>
  <dcterms:created xsi:type="dcterms:W3CDTF">2019-08-27T12:41:31Z</dcterms:created>
  <dcterms:modified xsi:type="dcterms:W3CDTF">2019-09-13T09:58:38Z</dcterms:modified>
</cp:coreProperties>
</file>